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9"/>
  </p:notesMasterIdLst>
  <p:sldIdLst>
    <p:sldId id="256" r:id="rId2"/>
    <p:sldId id="273" r:id="rId3"/>
    <p:sldId id="276" r:id="rId4"/>
    <p:sldId id="277" r:id="rId5"/>
    <p:sldId id="278" r:id="rId6"/>
    <p:sldId id="279" r:id="rId7"/>
    <p:sldId id="275" r:id="rId8"/>
  </p:sldIdLst>
  <p:sldSz cx="9144000" cy="5143500" type="screen16x9"/>
  <p:notesSz cx="7315200" cy="9601200"/>
  <p:embeddedFontLst>
    <p:embeddedFont>
      <p:font typeface="Cabin" pitchFamily="2" charset="77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ill Sans" panose="020B0502020104020203" pitchFamily="34" charset="-79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962" autoAdjust="0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8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:notes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06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0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08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" name="Google Shape;17;p2" descr="2-line-whit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85599" y="4296762"/>
            <a:ext cx="1769927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 amt="9000"/>
          </a:blip>
          <a:srcRect/>
          <a:stretch/>
        </p:blipFill>
        <p:spPr>
          <a:xfrm>
            <a:off x="199388" y="151675"/>
            <a:ext cx="3080816" cy="34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958151" y="3255792"/>
            <a:ext cx="7397039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22" name="Google Shape;22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2"/>
          </p:nvPr>
        </p:nvSpPr>
        <p:spPr>
          <a:xfrm>
            <a:off x="457200" y="1546495"/>
            <a:ext cx="4040188" cy="304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3"/>
          </p:nvPr>
        </p:nvSpPr>
        <p:spPr>
          <a:xfrm>
            <a:off x="4645033" y="106666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4"/>
          </p:nvPr>
        </p:nvSpPr>
        <p:spPr>
          <a:xfrm>
            <a:off x="4645033" y="1546495"/>
            <a:ext cx="4041775" cy="304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10" name="Google Shape;110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body" idx="1"/>
          </p:nvPr>
        </p:nvSpPr>
        <p:spPr>
          <a:xfrm>
            <a:off x="6142182" y="1782939"/>
            <a:ext cx="2544621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2"/>
          </p:nvPr>
        </p:nvSpPr>
        <p:spPr>
          <a:xfrm>
            <a:off x="6142182" y="2310651"/>
            <a:ext cx="2544621" cy="2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19" name="Google Shape;119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22" name="Google Shape;122;p12"/>
          <p:cNvCxnSpPr/>
          <p:nvPr/>
        </p:nvCxnSpPr>
        <p:spPr>
          <a:xfrm>
            <a:off x="5908842" y="1099992"/>
            <a:ext cx="0" cy="359901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2"/>
          <p:cNvSpPr txBox="1">
            <a:spLocks noGrp="1"/>
          </p:cNvSpPr>
          <p:nvPr>
            <p:ph type="body" idx="3"/>
          </p:nvPr>
        </p:nvSpPr>
        <p:spPr>
          <a:xfrm>
            <a:off x="310162" y="148515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4"/>
          </p:nvPr>
        </p:nvSpPr>
        <p:spPr>
          <a:xfrm>
            <a:off x="310162" y="180834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body" idx="5"/>
          </p:nvPr>
        </p:nvSpPr>
        <p:spPr>
          <a:xfrm>
            <a:off x="310162" y="235369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6"/>
          </p:nvPr>
        </p:nvSpPr>
        <p:spPr>
          <a:xfrm>
            <a:off x="310162" y="26768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7"/>
          </p:nvPr>
        </p:nvSpPr>
        <p:spPr>
          <a:xfrm>
            <a:off x="310162" y="3191895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8"/>
          </p:nvPr>
        </p:nvSpPr>
        <p:spPr>
          <a:xfrm>
            <a:off x="310162" y="35150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9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00144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">
  <p:cSld name="Metric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13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4" name="Google Shape;134;p1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7" name="Google Shape;137;p13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39" name="Google Shape;139;p13"/>
          <p:cNvGrpSpPr/>
          <p:nvPr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140" name="Google Shape;140;p13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2" name="Google Shape;142;p13"/>
          <p:cNvGrpSpPr/>
          <p:nvPr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143" name="Google Shape;143;p1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5" name="Google Shape;145;p13"/>
          <p:cNvGrpSpPr/>
          <p:nvPr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146" name="Google Shape;146;p13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149" name="Google Shape;149;p13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1" name="Google Shape;151;p13"/>
          <p:cNvGrpSpPr/>
          <p:nvPr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152" name="Google Shape;152;p13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4" name="Google Shape;154;p13"/>
          <p:cNvSpPr txBox="1">
            <a:spLocks noGrp="1"/>
          </p:cNvSpPr>
          <p:nvPr>
            <p:ph type="body" idx="1"/>
          </p:nvPr>
        </p:nvSpPr>
        <p:spPr>
          <a:xfrm>
            <a:off x="457201" y="1197944"/>
            <a:ext cx="2198254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body" idx="2"/>
          </p:nvPr>
        </p:nvSpPr>
        <p:spPr>
          <a:xfrm>
            <a:off x="457210" y="1775180"/>
            <a:ext cx="2198255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3"/>
          </p:nvPr>
        </p:nvSpPr>
        <p:spPr>
          <a:xfrm>
            <a:off x="2746376" y="1197944"/>
            <a:ext cx="2762250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body" idx="4"/>
          </p:nvPr>
        </p:nvSpPr>
        <p:spPr>
          <a:xfrm>
            <a:off x="2746378" y="1775180"/>
            <a:ext cx="276225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5"/>
          </p:nvPr>
        </p:nvSpPr>
        <p:spPr>
          <a:xfrm>
            <a:off x="5611093" y="1197944"/>
            <a:ext cx="3028080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body" idx="6"/>
          </p:nvPr>
        </p:nvSpPr>
        <p:spPr>
          <a:xfrm>
            <a:off x="5611099" y="1775180"/>
            <a:ext cx="3028081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7"/>
          </p:nvPr>
        </p:nvSpPr>
        <p:spPr>
          <a:xfrm>
            <a:off x="3582731" y="2283875"/>
            <a:ext cx="5056442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body" idx="8"/>
          </p:nvPr>
        </p:nvSpPr>
        <p:spPr>
          <a:xfrm>
            <a:off x="3582730" y="2861109"/>
            <a:ext cx="5056446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body" idx="9"/>
          </p:nvPr>
        </p:nvSpPr>
        <p:spPr>
          <a:xfrm>
            <a:off x="457200" y="2283875"/>
            <a:ext cx="3035298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3"/>
          </p:nvPr>
        </p:nvSpPr>
        <p:spPr>
          <a:xfrm>
            <a:off x="457206" y="2861109"/>
            <a:ext cx="3035299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body" idx="14"/>
          </p:nvPr>
        </p:nvSpPr>
        <p:spPr>
          <a:xfrm>
            <a:off x="457201" y="3385708"/>
            <a:ext cx="8181972" cy="57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5"/>
          </p:nvPr>
        </p:nvSpPr>
        <p:spPr>
          <a:xfrm>
            <a:off x="457197" y="3962944"/>
            <a:ext cx="8181980" cy="32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14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0" name="Google Shape;170;p1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Venn Diagra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1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6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81" name="Google Shape;181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84" name="Google Shape;184;p16"/>
          <p:cNvSpPr txBox="1">
            <a:spLocks noGrp="1"/>
          </p:cNvSpPr>
          <p:nvPr>
            <p:ph type="body" idx="1"/>
          </p:nvPr>
        </p:nvSpPr>
        <p:spPr>
          <a:xfrm>
            <a:off x="310162" y="0"/>
            <a:ext cx="7986713" cy="70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2"/>
          </p:nvPr>
        </p:nvSpPr>
        <p:spPr>
          <a:xfrm>
            <a:off x="35697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3"/>
          </p:nvPr>
        </p:nvSpPr>
        <p:spPr>
          <a:xfrm>
            <a:off x="55382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17"/>
          <p:cNvSpPr>
            <a:spLocks noGrp="1"/>
          </p:cNvSpPr>
          <p:nvPr>
            <p:ph type="pic" idx="2"/>
          </p:nvPr>
        </p:nvSpPr>
        <p:spPr>
          <a:xfrm>
            <a:off x="-15075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194" name="Google Shape;19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9" name="Google Shape;199;p18"/>
          <p:cNvSpPr>
            <a:spLocks noGrp="1"/>
          </p:cNvSpPr>
          <p:nvPr>
            <p:ph type="pic" idx="2"/>
          </p:nvPr>
        </p:nvSpPr>
        <p:spPr>
          <a:xfrm>
            <a:off x="-14817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2" name="Google Shape;202;p18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203" name="Google Shape;203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-25400" y="1011586"/>
            <a:ext cx="9186334" cy="413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465844" y="231435"/>
            <a:ext cx="8220956" cy="4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-21168" y="964078"/>
            <a:ext cx="9175833" cy="47507"/>
            <a:chOff x="685800" y="1794746"/>
            <a:chExt cx="7772400" cy="179475"/>
          </a:xfrm>
        </p:grpSpPr>
        <p:sp>
          <p:nvSpPr>
            <p:cNvPr id="32" name="Google Shape;32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 descr="2-line-bluetext-colorshield.png"/>
          <p:cNvPicPr preferRelativeResize="0"/>
          <p:nvPr/>
        </p:nvPicPr>
        <p:blipFill rotWithShape="1">
          <a:blip r:embed="rId2">
            <a:alphaModFix/>
          </a:blip>
          <a:srcRect l="-1" r="-156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 descr="upennwatermark.pdf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199388" y="136510"/>
            <a:ext cx="3080816" cy="347289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41" name="Google Shape;41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44" name="Google Shape;44;p4"/>
          <p:cNvSpPr/>
          <p:nvPr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50" name="Google Shape;50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59" name="Google Shape;59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id="62" name="Google Shape;62;p6" descr="1-line-bluetext-color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199388" y="105531"/>
            <a:ext cx="3336156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69" name="Google Shape;69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>
            <a:spLocks noGrp="1"/>
          </p:cNvSpPr>
          <p:nvPr>
            <p:ph type="pic" idx="2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3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79" name="Google Shape;79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9" descr="upennwatermark.pdf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199388" y="105531"/>
            <a:ext cx="3338896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>
            <a:spLocks noGrp="1"/>
          </p:cNvSpPr>
          <p:nvPr>
            <p:ph type="pic" idx="2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3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90" name="Google Shape;90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body" idx="1"/>
          </p:nvPr>
        </p:nvSpPr>
        <p:spPr>
          <a:xfrm>
            <a:off x="457200" y="1104904"/>
            <a:ext cx="4038600" cy="348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2"/>
          </p:nvPr>
        </p:nvSpPr>
        <p:spPr>
          <a:xfrm>
            <a:off x="4648200" y="1104902"/>
            <a:ext cx="4038600" cy="348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99" name="Google Shape;99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1-line-bluetext-colorshiel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tc.gov/news-events/press-releases/2019/10/ftc-releases-fy-2019-national-do-not-call-registry-data-boo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4572000" y="112550"/>
            <a:ext cx="4485153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None/>
            </a:pPr>
            <a:r>
              <a:rPr lang="en-US" sz="3400" dirty="0"/>
              <a:t>RoboCallBlocker</a:t>
            </a:r>
            <a:endParaRPr sz="3400" dirty="0"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256189" y="3662192"/>
            <a:ext cx="2930358" cy="4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[12/8/2019]</a:t>
            </a:r>
            <a:endParaRPr dirty="0"/>
          </a:p>
        </p:txBody>
      </p:sp>
      <p:sp>
        <p:nvSpPr>
          <p:cNvPr id="5" name="Google Shape;210;p19">
            <a:extLst>
              <a:ext uri="{FF2B5EF4-FFF2-40B4-BE49-F238E27FC236}">
                <a16:creationId xmlns:a16="http://schemas.microsoft.com/office/drawing/2014/main" id="{032543DB-89F2-8B4D-A266-B7FBE9BE4C7B}"/>
              </a:ext>
            </a:extLst>
          </p:cNvPr>
          <p:cNvSpPr txBox="1">
            <a:spLocks/>
          </p:cNvSpPr>
          <p:nvPr/>
        </p:nvSpPr>
        <p:spPr>
          <a:xfrm>
            <a:off x="5907553" y="923741"/>
            <a:ext cx="3149600" cy="153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400"/>
            </a:pPr>
            <a:r>
              <a:rPr lang="en-US" sz="2000" dirty="0"/>
              <a:t>Shawn Choudhury</a:t>
            </a:r>
          </a:p>
          <a:p>
            <a:pPr>
              <a:buSzPts val="3400"/>
            </a:pPr>
            <a:r>
              <a:rPr lang="en-US" sz="2000" dirty="0"/>
              <a:t>Joshua Chopra</a:t>
            </a:r>
          </a:p>
          <a:p>
            <a:pPr>
              <a:buSzPts val="3400"/>
            </a:pPr>
            <a:r>
              <a:rPr lang="en-US" sz="2000" dirty="0"/>
              <a:t>Thomas Tee</a:t>
            </a:r>
          </a:p>
          <a:p>
            <a:pPr>
              <a:buSzPts val="3400"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3300484" y="1251344"/>
            <a:ext cx="56027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According to the Federal Trade Commission, a government agency which deals with consumer protection, its Do Not Call Registry expanded to approx. 240 million participants in 2019.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previous years, robocalls were sourced from telemarketing.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in 2019 there has been an uptick in the more insidious imposter calls such as automated calls received regarding prescription medications, debt-relief programs and even the 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gave us the opportunity to experiment with a problem that many of us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97358-15FD-D942-93E2-BECFF3EE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6" y="1179777"/>
            <a:ext cx="2133600" cy="37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4422710" y="1251344"/>
            <a:ext cx="44805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project revolves around our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GUI replicates an incoming 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gets tagged as spam in the GUI to inform the user before they decide to accept or decline the 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incoming calls get tagged as spam by an algorithm we’ve devised in our SpamAlgorithm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Call Blocker Program &#10;818-423-4007 is calling. &#10;818-423-4007 is likely spam. &#10;Accept or Decline? &#10;Press accept to continue receiving calls. &#10;Press decline to stop receiving calls and see session statistics. ">
            <a:extLst>
              <a:ext uri="{FF2B5EF4-FFF2-40B4-BE49-F238E27FC236}">
                <a16:creationId xmlns:a16="http://schemas.microsoft.com/office/drawing/2014/main" id="{8AB9007F-A775-7942-8130-6AE4CA7F61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5" y="1134382"/>
            <a:ext cx="4148455" cy="3296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DC1B90-1B57-8F4E-9176-6C435E5D3150}"/>
              </a:ext>
            </a:extLst>
          </p:cNvPr>
          <p:cNvCxnSpPr>
            <a:cxnSpLocks/>
          </p:cNvCxnSpPr>
          <p:nvPr/>
        </p:nvCxnSpPr>
        <p:spPr>
          <a:xfrm flipH="1">
            <a:off x="2977100" y="1678417"/>
            <a:ext cx="12801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knife&#10;&#10;Description automatically generated">
            <a:extLst>
              <a:ext uri="{FF2B5EF4-FFF2-40B4-BE49-F238E27FC236}">
                <a16:creationId xmlns:a16="http://schemas.microsoft.com/office/drawing/2014/main" id="{5D409E8D-C0E2-0C4B-A0DD-6F86EE0A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5" y="4495947"/>
            <a:ext cx="4670104" cy="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SpamAlgorithm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4422710" y="1251344"/>
            <a:ext cx="448052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SpamAlgorithm class is the engine for our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methods in this class check if an incoming caller’s information matches with any of the contacts in their phone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We assume that our phone is sophisticated enough to access various user details, such as social media accounts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Some of the attributes it scores includes names, phone numbers, addresses, zip codes, email addresses, social media accounts, etc.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61E98-A5DB-7047-936F-7838866A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8" y="1181099"/>
            <a:ext cx="3650748" cy="3220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64C30-C154-C941-BD60-25AA60AA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7" y="4711299"/>
            <a:ext cx="4600501" cy="2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4422710" y="1251344"/>
            <a:ext cx="4480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using the program, the GUI will display the results of all the calls that were received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Stats on the percentage of spam calls received are displayed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Сан BIocker Program &#10;Tota1 spam ca11s received were: 1 &#10;Total питЬег 0f саИз were: 2 &#10;Percentage от врат сак was: &#10;Неазе press ЫосК to вее the врат саПегз &#10;that have дееп added to уоиг b10cked Wst. &#10;о &#10;х ">
            <a:extLst>
              <a:ext uri="{FF2B5EF4-FFF2-40B4-BE49-F238E27FC236}">
                <a16:creationId xmlns:a16="http://schemas.microsoft.com/office/drawing/2014/main" id="{E73944EC-9B34-EF4C-9365-9B57E69F1E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" y="1112911"/>
            <a:ext cx="3730685" cy="303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ABC37-D332-C84A-B82F-F2F23D89E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90" y="4376298"/>
            <a:ext cx="4480522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4422710" y="1251344"/>
            <a:ext cx="44805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BlockList is a HashMap data structure that is populated spam callers determined in our SpamAlgorithm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the end of the program, a block button is displayed on the 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clicked, it will display a list of the spam callers that were added to the BlockList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Additionally, a text file called BlockList.txt containing the spam callers will available in the project folder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Сан BIocker Program &#10;Tota1 spam ca11s received were: 1 &#10;Total питЬег 0f саИз were: 2 &#10;Percentage от врат сак was: &#10;Неазе press ЫосК to вее the врат саПегз &#10;that have дееп added to уоиг b10cked Wst. &#10;о &#10;х ">
            <a:extLst>
              <a:ext uri="{FF2B5EF4-FFF2-40B4-BE49-F238E27FC236}">
                <a16:creationId xmlns:a16="http://schemas.microsoft.com/office/drawing/2014/main" id="{E73944EC-9B34-EF4C-9365-9B57E69F1E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6" y="1112911"/>
            <a:ext cx="3327614" cy="202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2BF8C-79D2-E448-B40E-DD3D132E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39" y="4419692"/>
            <a:ext cx="4480522" cy="55315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A03DC-8E67-6F45-8F98-96375B6D1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67" y="3303332"/>
            <a:ext cx="3327614" cy="1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3BB-9C89-42EF-A4CB-28781990F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ADB2-D0DE-456F-B30D-D8055E8B2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B0A64-26C5-4E95-9838-B7C133C3FDC9}"/>
              </a:ext>
            </a:extLst>
          </p:cNvPr>
          <p:cNvSpPr txBox="1"/>
          <p:nvPr/>
        </p:nvSpPr>
        <p:spPr>
          <a:xfrm>
            <a:off x="352010" y="1344650"/>
            <a:ext cx="560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https://www.ftc.gov/news-events/press-releases/2019/10/ftc-releases-fy-2019-national-do-not-call-registry-data-book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6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348</Words>
  <Application>Microsoft Macintosh PowerPoint</Application>
  <PresentationFormat>On-screen Show (16:9)</PresentationFormat>
  <Paragraphs>57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Cabin</vt:lpstr>
      <vt:lpstr>Calibri</vt:lpstr>
      <vt:lpstr>Gill Sans</vt:lpstr>
      <vt:lpstr>Arial</vt:lpstr>
      <vt:lpstr>Office Theme</vt:lpstr>
      <vt:lpstr>RoboCallBlocker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Patrick McCauley</dc:creator>
  <cp:lastModifiedBy>Shawn Choudhury</cp:lastModifiedBy>
  <cp:revision>87</cp:revision>
  <dcterms:modified xsi:type="dcterms:W3CDTF">2019-12-07T19:29:16Z</dcterms:modified>
</cp:coreProperties>
</file>